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1" r:id="rId4"/>
    <p:sldId id="266" r:id="rId5"/>
    <p:sldId id="262" r:id="rId6"/>
    <p:sldId id="263" r:id="rId7"/>
    <p:sldId id="264" r:id="rId8"/>
    <p:sldId id="268" r:id="rId9"/>
    <p:sldId id="267" r:id="rId10"/>
    <p:sldId id="258" r:id="rId11"/>
    <p:sldId id="271" r:id="rId12"/>
    <p:sldId id="259" r:id="rId13"/>
    <p:sldId id="269" r:id="rId14"/>
    <p:sldId id="270" r:id="rId15"/>
    <p:sldId id="27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3" d="100"/>
          <a:sy n="113" d="100"/>
        </p:scale>
        <p:origin x="43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fr-FR"/>
              <a:t>Modifiez le style du titre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40000"/>
                    <a:lumOff val="60000"/>
                  </a:schemeClr>
                </a:solidFill>
              </a:defRPr>
            </a:lvl1pPr>
          </a:lstStyle>
          <a:p>
            <a:fld id="{EE401711-02DC-4F5A-B0A4-D7A4CFB82638}" type="datetimeFigureOut">
              <a:rPr lang="en-US" dirty="0"/>
              <a:t>9/21/2022</a:t>
            </a:fld>
            <a:endParaRPr lang="en-US"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‹N°›</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293336BD-BA89-4B92-9DBC-679F61142570}" type="datetimeFigureOut">
              <a:rPr lang="en-US" dirty="0"/>
              <a:t>9/21/2022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fr-FR"/>
              <a:t>Modifiez le style du titre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8C6CB5C7-A3C7-439B-802A-DFE3FCA7ADBD}" type="datetimeFigureOut">
              <a:rPr lang="en-US" dirty="0"/>
              <a:t>9/21/2022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fr-FR"/>
              <a:t>Modifiez le style du titre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8E3E65EA-47B7-4DBF-958B-A3D4DA4F431A}" type="datetimeFigureOut">
              <a:rPr lang="en-US" dirty="0"/>
              <a:t>9/21/2022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fr-FR"/>
              <a:t>Modifiez le style du titre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33DA4AAA-CF98-48DB-9517-D7ADD1FD1213}" type="datetimeFigureOut">
              <a:rPr lang="en-US" dirty="0"/>
              <a:t>9/21/2022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fr-FR"/>
              <a:t>Modifiez le style du titre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2C29F696-D0E7-4C66-925E-251F9C0B0F21}" type="datetimeFigureOut">
              <a:rPr lang="en-US" dirty="0"/>
              <a:t>9/21/2022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fr-FR"/>
              <a:t>Modifiez le style du titre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95C2732E-4FBC-4B01-A175-6B1CAC9B226D}" type="datetimeFigureOut">
              <a:rPr lang="en-US" dirty="0"/>
              <a:t>9/21/2022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084AFC5-17E4-4A26-A144-49682BD36ECA}" type="datetimeFigureOut">
              <a:rPr lang="en-US" dirty="0"/>
              <a:t>9/21/2022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fr-FR"/>
              <a:t>Modifiez le style du titre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8679482-E0DA-4858-9A19-F8B792C0C3D9}" type="datetimeFigureOut">
              <a:rPr lang="en-US" dirty="0"/>
              <a:t>9/21/2022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7C10A69-C0BC-4A5A-8FE4-5D0B5D0F11EE}" type="datetimeFigureOut">
              <a:rPr lang="en-US" dirty="0"/>
              <a:t>9/21/2022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fr-FR"/>
              <a:t>Modifiez le style du titre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9D653B61-F054-442D-881D-6A81C2774BFE}" type="datetimeFigureOut">
              <a:rPr lang="en-US" dirty="0"/>
              <a:t>9/21/2022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fr-FR"/>
              <a:t>Modifiez le style du titre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2A8CD3A-8283-4FC4-856C-D5E0BF662449}" type="datetimeFigureOut">
              <a:rPr lang="en-US" dirty="0"/>
              <a:t>9/21/2022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fr-FR"/>
              <a:t>Modifiez le style du titre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2" name="Content Placeholder 3"/>
          <p:cNvSpPr>
            <a:spLocks noGrp="1"/>
          </p:cNvSpPr>
          <p:nvPr>
            <p:ph sz="quarter" idx="13"/>
          </p:nvPr>
        </p:nvSpPr>
        <p:spPr>
          <a:xfrm>
            <a:off x="685802" y="2861733"/>
            <a:ext cx="5088712" cy="2512852"/>
          </a:xfrm>
        </p:spPr>
        <p:txBody>
          <a:bodyPr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3" name="Content Placeholder 5"/>
          <p:cNvSpPr>
            <a:spLocks noGrp="1"/>
          </p:cNvSpPr>
          <p:nvPr>
            <p:ph sz="quarter" idx="14"/>
          </p:nvPr>
        </p:nvSpPr>
        <p:spPr>
          <a:xfrm>
            <a:off x="5993969" y="2861733"/>
            <a:ext cx="5088713" cy="2512852"/>
          </a:xfrm>
        </p:spPr>
        <p:txBody>
          <a:bodyPr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3D8FEE8-FC08-4C54-BE1B-81CB6CA05FC8}" type="datetimeFigureOut">
              <a:rPr lang="en-US" dirty="0"/>
              <a:t>9/21/2022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2EA528B-AADB-4276-9F0D-B13FCF86F309}" type="datetimeFigureOut">
              <a:rPr lang="en-US" dirty="0"/>
              <a:t>9/21/2022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6497F-A1E4-4C0B-8811-954A59B26923}" type="datetimeFigureOut">
              <a:rPr lang="en-US" dirty="0"/>
              <a:t>9/21/2022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fr-FR"/>
              <a:t>Modifiez le style du titre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9F1824E7-1432-4F89-B9E6-59843C6C91FE}" type="datetimeFigureOut">
              <a:rPr lang="en-US" dirty="0"/>
              <a:t>9/21/2022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fr-FR"/>
              <a:t>Modifiez le style du titre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620AAD9C-D29C-4D1E-A739-CC3C95B41085}" type="datetimeFigureOut">
              <a:rPr lang="en-US" dirty="0"/>
              <a:t>9/21/2022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40000"/>
                    <a:lumOff val="60000"/>
                  </a:schemeClr>
                </a:solidFill>
              </a:defRPr>
            </a:lvl1pPr>
          </a:lstStyle>
          <a:p>
            <a:fld id="{DC48ED7C-D9A5-4EA8-B309-6E368BFA8F2B}" type="datetimeFigureOut">
              <a:rPr lang="en-US" dirty="0"/>
              <a:t>9/21/2022</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40000"/>
                    <a:lumOff val="60000"/>
                  </a:schemeClr>
                </a:solidFill>
              </a:defRPr>
            </a:lvl1pPr>
          </a:lstStyle>
          <a:p>
            <a:fld id="{6D22F896-40B5-4ADD-8801-0D06FADFA09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732CAF-775C-43B9-B023-7694F7249CC9}"/>
              </a:ext>
            </a:extLst>
          </p:cNvPr>
          <p:cNvSpPr>
            <a:spLocks noGrp="1"/>
          </p:cNvSpPr>
          <p:nvPr>
            <p:ph type="ctrTitle"/>
          </p:nvPr>
        </p:nvSpPr>
        <p:spPr/>
        <p:txBody>
          <a:bodyPr/>
          <a:lstStyle/>
          <a:p>
            <a:r>
              <a:rPr lang="fr-FR" dirty="0"/>
              <a:t>Agrément  pour sortie escalade</a:t>
            </a:r>
          </a:p>
        </p:txBody>
      </p:sp>
      <p:pic>
        <p:nvPicPr>
          <p:cNvPr id="5" name="Image 4">
            <a:extLst>
              <a:ext uri="{FF2B5EF4-FFF2-40B4-BE49-F238E27FC236}">
                <a16:creationId xmlns:a16="http://schemas.microsoft.com/office/drawing/2014/main" id="{0167D86E-6DB8-4DCC-AFCD-3C213A332475}"/>
              </a:ext>
            </a:extLst>
          </p:cNvPr>
          <p:cNvPicPr>
            <a:picLocks noChangeAspect="1"/>
          </p:cNvPicPr>
          <p:nvPr/>
        </p:nvPicPr>
        <p:blipFill>
          <a:blip r:embed="rId2"/>
          <a:stretch>
            <a:fillRect/>
          </a:stretch>
        </p:blipFill>
        <p:spPr>
          <a:xfrm>
            <a:off x="279705" y="2940440"/>
            <a:ext cx="3300116" cy="1484243"/>
          </a:xfrm>
          <a:prstGeom prst="rect">
            <a:avLst/>
          </a:prstGeom>
        </p:spPr>
      </p:pic>
    </p:spTree>
    <p:extLst>
      <p:ext uri="{BB962C8B-B14F-4D97-AF65-F5344CB8AC3E}">
        <p14:creationId xmlns:p14="http://schemas.microsoft.com/office/powerpoint/2010/main" val="4290408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8CEDF6-119A-43D0-A88C-A14482AA48BF}"/>
              </a:ext>
            </a:extLst>
          </p:cNvPr>
          <p:cNvSpPr>
            <a:spLocks noGrp="1"/>
          </p:cNvSpPr>
          <p:nvPr>
            <p:ph type="title"/>
          </p:nvPr>
        </p:nvSpPr>
        <p:spPr/>
        <p:txBody>
          <a:bodyPr>
            <a:normAutofit fontScale="90000"/>
          </a:bodyPr>
          <a:lstStyle/>
          <a:p>
            <a:r>
              <a:rPr lang="fr-FR" dirty="0"/>
              <a:t>Quelques règles de sécurité générales</a:t>
            </a:r>
          </a:p>
        </p:txBody>
      </p:sp>
      <p:sp>
        <p:nvSpPr>
          <p:cNvPr id="3" name="Espace réservé du contenu 2">
            <a:extLst>
              <a:ext uri="{FF2B5EF4-FFF2-40B4-BE49-F238E27FC236}">
                <a16:creationId xmlns:a16="http://schemas.microsoft.com/office/drawing/2014/main" id="{8DD09240-B08E-4EEB-A301-2B8E3854BE40}"/>
              </a:ext>
            </a:extLst>
          </p:cNvPr>
          <p:cNvSpPr>
            <a:spLocks noGrp="1"/>
          </p:cNvSpPr>
          <p:nvPr>
            <p:ph sz="quarter" idx="13"/>
          </p:nvPr>
        </p:nvSpPr>
        <p:spPr>
          <a:xfrm>
            <a:off x="685800" y="1837766"/>
            <a:ext cx="10394707" cy="3536820"/>
          </a:xfrm>
        </p:spPr>
        <p:txBody>
          <a:bodyPr>
            <a:normAutofit/>
          </a:bodyPr>
          <a:lstStyle/>
          <a:p>
            <a:pPr marL="0" indent="0">
              <a:buNone/>
            </a:pPr>
            <a:r>
              <a:rPr lang="fr-FR" sz="1600" b="1" dirty="0">
                <a:latin typeface="Arial" panose="020B0604020202020204" pitchFamily="34" charset="0"/>
                <a:cs typeface="Arial" panose="020B0604020202020204" pitchFamily="34" charset="0"/>
              </a:rPr>
              <a:t>Afin que la sortie puisse se dérouler dans les conditions de sécurité les meilleures et que les élèves y soient pleinement actifs, les consignes suivantes doivent être respectées avec rigueur :</a:t>
            </a:r>
          </a:p>
          <a:p>
            <a:pPr marL="0" indent="0">
              <a:buNone/>
            </a:pPr>
            <a:endParaRPr lang="fr-FR" sz="1600" b="1"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Un seul enfant à la fois sur le rocher : attendre que celui-ci soit redescendu avant de faire monter le suivant. </a:t>
            </a:r>
          </a:p>
          <a:p>
            <a:r>
              <a:rPr lang="fr-FR" sz="1600" dirty="0">
                <a:latin typeface="Arial" panose="020B0604020202020204" pitchFamily="34" charset="0"/>
                <a:cs typeface="Arial" panose="020B0604020202020204" pitchFamily="34" charset="0"/>
              </a:rPr>
              <a:t>Ne pas faire commencer toujours le même en premier mais établir un tour de rôle.</a:t>
            </a:r>
          </a:p>
          <a:p>
            <a:r>
              <a:rPr lang="fr-FR" sz="1600" dirty="0">
                <a:latin typeface="Arial" panose="020B0604020202020204" pitchFamily="34" charset="0"/>
                <a:cs typeface="Arial" panose="020B0604020202020204" pitchFamily="34" charset="0"/>
              </a:rPr>
              <a:t>Laisser l’espace au pied du rocher libre : l’enfant qui se trouve en difficulté doit pouvoir redescendre  (quelquefois très vite), voire sauter, sans encombrement.</a:t>
            </a:r>
          </a:p>
        </p:txBody>
      </p:sp>
    </p:spTree>
    <p:extLst>
      <p:ext uri="{BB962C8B-B14F-4D97-AF65-F5344CB8AC3E}">
        <p14:creationId xmlns:p14="http://schemas.microsoft.com/office/powerpoint/2010/main" val="2965981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8AE5AF-4948-4B45-9FCE-AAF137BD98E4}"/>
              </a:ext>
            </a:extLst>
          </p:cNvPr>
          <p:cNvSpPr>
            <a:spLocks noGrp="1"/>
          </p:cNvSpPr>
          <p:nvPr>
            <p:ph type="title"/>
          </p:nvPr>
        </p:nvSpPr>
        <p:spPr>
          <a:xfrm>
            <a:off x="685801" y="299434"/>
            <a:ext cx="10396882" cy="653603"/>
          </a:xfrm>
        </p:spPr>
        <p:txBody>
          <a:bodyPr>
            <a:normAutofit fontScale="90000"/>
          </a:bodyPr>
          <a:lstStyle/>
          <a:p>
            <a:br>
              <a:rPr lang="fr-FR" dirty="0"/>
            </a:br>
            <a:r>
              <a:rPr lang="fr-FR" dirty="0"/>
              <a:t>consignes pour les accompagnateurs</a:t>
            </a:r>
          </a:p>
        </p:txBody>
      </p:sp>
      <p:sp>
        <p:nvSpPr>
          <p:cNvPr id="3" name="Espace réservé du contenu 2">
            <a:extLst>
              <a:ext uri="{FF2B5EF4-FFF2-40B4-BE49-F238E27FC236}">
                <a16:creationId xmlns:a16="http://schemas.microsoft.com/office/drawing/2014/main" id="{2E00C86C-B7A5-4C17-8C09-5924D021DF6B}"/>
              </a:ext>
            </a:extLst>
          </p:cNvPr>
          <p:cNvSpPr>
            <a:spLocks noGrp="1"/>
          </p:cNvSpPr>
          <p:nvPr>
            <p:ph sz="quarter" idx="13"/>
          </p:nvPr>
        </p:nvSpPr>
        <p:spPr>
          <a:xfrm>
            <a:off x="687976" y="1750968"/>
            <a:ext cx="10394707" cy="4060940"/>
          </a:xfrm>
        </p:spPr>
        <p:txBody>
          <a:bodyPr>
            <a:normAutofit/>
          </a:bodyPr>
          <a:lstStyle/>
          <a:p>
            <a:pPr lvl="0"/>
            <a:r>
              <a:rPr lang="fr-FR" sz="1800" dirty="0">
                <a:latin typeface="Arial" panose="020B0604020202020204" pitchFamily="34" charset="0"/>
                <a:cs typeface="Arial" panose="020B0604020202020204" pitchFamily="34" charset="0"/>
              </a:rPr>
              <a:t>Chaque groupe d’enfants démarre le circuit à un numéro différent et le continue de préférence en </a:t>
            </a:r>
            <a:r>
              <a:rPr lang="fr-FR" sz="1800" u="sng" dirty="0">
                <a:latin typeface="Arial" panose="020B0604020202020204" pitchFamily="34" charset="0"/>
                <a:cs typeface="Arial" panose="020B0604020202020204" pitchFamily="34" charset="0"/>
              </a:rPr>
              <a:t>suivant les numéros dans l’ordre</a:t>
            </a:r>
            <a:r>
              <a:rPr lang="fr-FR" sz="1800" dirty="0">
                <a:latin typeface="Arial" panose="020B0604020202020204" pitchFamily="34" charset="0"/>
                <a:cs typeface="Arial" panose="020B0604020202020204" pitchFamily="34" charset="0"/>
              </a:rPr>
              <a:t>. Arrivé à la fin du circuit, le groupe reprend au n° 1 et poursuit par les numéros qu’il n’a pas escaladés au départ.</a:t>
            </a:r>
          </a:p>
          <a:p>
            <a:pPr lvl="0"/>
            <a:r>
              <a:rPr lang="fr-FR" sz="1800" dirty="0">
                <a:latin typeface="Arial" panose="020B0604020202020204" pitchFamily="34" charset="0"/>
                <a:cs typeface="Arial" panose="020B0604020202020204" pitchFamily="34" charset="0"/>
              </a:rPr>
              <a:t>Dans le cas où un rocher du circuit serait pris par un autre groupe, </a:t>
            </a:r>
            <a:r>
              <a:rPr lang="fr-FR" sz="1800" u="sng" dirty="0">
                <a:latin typeface="Arial" panose="020B0604020202020204" pitchFamily="34" charset="0"/>
                <a:cs typeface="Arial" panose="020B0604020202020204" pitchFamily="34" charset="0"/>
              </a:rPr>
              <a:t>aller plus loin quitte à y revenir</a:t>
            </a:r>
            <a:r>
              <a:rPr lang="fr-FR" sz="1800" dirty="0">
                <a:latin typeface="Arial" panose="020B0604020202020204" pitchFamily="34" charset="0"/>
                <a:cs typeface="Arial" panose="020B0604020202020204" pitchFamily="34" charset="0"/>
              </a:rPr>
              <a:t> ultérieurement, afin d’éviter une trop longue attente pour les enfants.</a:t>
            </a:r>
          </a:p>
          <a:p>
            <a:r>
              <a:rPr lang="fr-FR" sz="1800" dirty="0">
                <a:latin typeface="Arial" panose="020B0604020202020204" pitchFamily="34" charset="0"/>
                <a:cs typeface="Arial" panose="020B0604020202020204" pitchFamily="34" charset="0"/>
              </a:rPr>
              <a:t>Si un rocher présente de trop grandes difficultés (3 tentatives infructueuses pour un même enfant sont un bon critère), passer au rocher suivant.</a:t>
            </a:r>
          </a:p>
          <a:p>
            <a:pPr lvl="0"/>
            <a:endParaRPr lang="fr-FR" sz="1800" dirty="0">
              <a:latin typeface="Arial" panose="020B0604020202020204" pitchFamily="34" charset="0"/>
              <a:cs typeface="Arial" panose="020B0604020202020204" pitchFamily="34" charset="0"/>
            </a:endParaRPr>
          </a:p>
          <a:p>
            <a:pPr marL="0" indent="0">
              <a:buNone/>
            </a:pP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6876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8AE5AF-4948-4B45-9FCE-AAF137BD98E4}"/>
              </a:ext>
            </a:extLst>
          </p:cNvPr>
          <p:cNvSpPr>
            <a:spLocks noGrp="1"/>
          </p:cNvSpPr>
          <p:nvPr>
            <p:ph type="title"/>
          </p:nvPr>
        </p:nvSpPr>
        <p:spPr>
          <a:xfrm>
            <a:off x="685801" y="299434"/>
            <a:ext cx="10396882" cy="653603"/>
          </a:xfrm>
        </p:spPr>
        <p:txBody>
          <a:bodyPr>
            <a:normAutofit fontScale="90000"/>
          </a:bodyPr>
          <a:lstStyle/>
          <a:p>
            <a:br>
              <a:rPr lang="fr-FR" dirty="0"/>
            </a:br>
            <a:r>
              <a:rPr lang="fr-FR" dirty="0"/>
              <a:t>consignes pour les accompagnateurs</a:t>
            </a:r>
          </a:p>
        </p:txBody>
      </p:sp>
      <p:sp>
        <p:nvSpPr>
          <p:cNvPr id="3" name="Espace réservé du contenu 2">
            <a:extLst>
              <a:ext uri="{FF2B5EF4-FFF2-40B4-BE49-F238E27FC236}">
                <a16:creationId xmlns:a16="http://schemas.microsoft.com/office/drawing/2014/main" id="{2E00C86C-B7A5-4C17-8C09-5924D021DF6B}"/>
              </a:ext>
            </a:extLst>
          </p:cNvPr>
          <p:cNvSpPr>
            <a:spLocks noGrp="1"/>
          </p:cNvSpPr>
          <p:nvPr>
            <p:ph sz="quarter" idx="13"/>
          </p:nvPr>
        </p:nvSpPr>
        <p:spPr>
          <a:xfrm>
            <a:off x="685800" y="1313646"/>
            <a:ext cx="10394707" cy="4060940"/>
          </a:xfrm>
        </p:spPr>
        <p:txBody>
          <a:bodyPr>
            <a:normAutofit fontScale="92500" lnSpcReduction="20000"/>
          </a:bodyPr>
          <a:lstStyle/>
          <a:p>
            <a:pPr marL="0" indent="0">
              <a:buNone/>
            </a:pPr>
            <a:r>
              <a:rPr lang="fr-FR" b="1" dirty="0">
                <a:latin typeface="Arial" panose="020B0604020202020204" pitchFamily="34" charset="0"/>
                <a:cs typeface="Arial" panose="020B0604020202020204" pitchFamily="34" charset="0"/>
              </a:rPr>
              <a:t>La montée</a:t>
            </a:r>
          </a:p>
          <a:p>
            <a:r>
              <a:rPr lang="fr-FR" dirty="0">
                <a:latin typeface="Arial" panose="020B0604020202020204" pitchFamily="34" charset="0"/>
                <a:cs typeface="Arial" panose="020B0604020202020204" pitchFamily="34" charset="0"/>
              </a:rPr>
              <a:t> Un seul enfant à la fois sur le rocher : attendre que celui-ci soit redescendu avant de faire monter le suivant. Ne pas faire commencer toujours le même en premier mais établir un tour de rôle.</a:t>
            </a:r>
          </a:p>
          <a:p>
            <a:r>
              <a:rPr lang="fr-FR" dirty="0">
                <a:latin typeface="Arial" panose="020B0604020202020204" pitchFamily="34" charset="0"/>
                <a:cs typeface="Arial" panose="020B0604020202020204" pitchFamily="34" charset="0"/>
              </a:rPr>
              <a:t>Laisser l’espace au pied du rocher libre : l’enfant qui se trouve en difficulté doit pouvoir redescendre (quelquefois très vite), voire sauter, sans encombrement.</a:t>
            </a:r>
          </a:p>
          <a:p>
            <a:r>
              <a:rPr lang="fr-FR" dirty="0">
                <a:latin typeface="Arial" panose="020B0604020202020204" pitchFamily="34" charset="0"/>
                <a:cs typeface="Arial" panose="020B0604020202020204" pitchFamily="34" charset="0"/>
              </a:rPr>
              <a:t> L’enfant grimpe sans aide : l’adulte ne le pousse pas et ne le hisse pas mais effectue une parade active.</a:t>
            </a:r>
          </a:p>
          <a:p>
            <a:r>
              <a:rPr lang="fr-FR" dirty="0">
                <a:latin typeface="Arial" panose="020B0604020202020204" pitchFamily="34" charset="0"/>
                <a:cs typeface="Arial" panose="020B0604020202020204" pitchFamily="34" charset="0"/>
              </a:rPr>
              <a:t>A la montée, l’adulte se place au pied du rocher, derrière l’enfant, les mains proches du bassin, afin d’éviter les chutes sur le dos.</a:t>
            </a:r>
          </a:p>
        </p:txBody>
      </p:sp>
    </p:spTree>
    <p:extLst>
      <p:ext uri="{BB962C8B-B14F-4D97-AF65-F5344CB8AC3E}">
        <p14:creationId xmlns:p14="http://schemas.microsoft.com/office/powerpoint/2010/main" val="3909754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441102"/>
            <a:ext cx="10396882" cy="653601"/>
          </a:xfrm>
        </p:spPr>
        <p:txBody>
          <a:bodyPr>
            <a:normAutofit fontScale="90000"/>
          </a:bodyPr>
          <a:lstStyle/>
          <a:p>
            <a:r>
              <a:rPr lang="fr-FR" dirty="0"/>
              <a:t>Aide possible </a:t>
            </a:r>
          </a:p>
        </p:txBody>
      </p:sp>
      <p:pic>
        <p:nvPicPr>
          <p:cNvPr id="4" name="Espace réservé du contenu 3"/>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19947" t="2602" r="20405" b="-2602"/>
          <a:stretch/>
        </p:blipFill>
        <p:spPr>
          <a:xfrm rot="5400000">
            <a:off x="4587743" y="855781"/>
            <a:ext cx="5250915" cy="3959225"/>
          </a:xfrm>
        </p:spPr>
      </p:pic>
      <p:sp>
        <p:nvSpPr>
          <p:cNvPr id="5" name="ZoneTexte 4"/>
          <p:cNvSpPr txBox="1"/>
          <p:nvPr/>
        </p:nvSpPr>
        <p:spPr>
          <a:xfrm>
            <a:off x="1030310" y="1893194"/>
            <a:ext cx="3219718" cy="3416320"/>
          </a:xfrm>
          <a:prstGeom prst="rect">
            <a:avLst/>
          </a:prstGeom>
          <a:noFill/>
          <a:ln>
            <a:solidFill>
              <a:schemeClr val="accent1"/>
            </a:solidFill>
          </a:ln>
        </p:spPr>
        <p:txBody>
          <a:bodyPr wrap="square" rtlCol="0">
            <a:spAutoFit/>
          </a:bodyPr>
          <a:lstStyle/>
          <a:p>
            <a:r>
              <a:rPr lang="fr-FR" dirty="0">
                <a:latin typeface="Arial" panose="020B0604020202020204" pitchFamily="34" charset="0"/>
                <a:cs typeface="Arial" panose="020B0604020202020204" pitchFamily="34" charset="0"/>
              </a:rPr>
              <a:t>Si les prises sont trop espacées sur un bloc, il est possible d’utiliser son poing pour créer un appui plantaire supplémentaire et rendre l’ascension accessible aux plus petits.</a:t>
            </a:r>
          </a:p>
          <a:p>
            <a:r>
              <a:rPr lang="fr-FR" dirty="0">
                <a:latin typeface="Arial" panose="020B0604020202020204" pitchFamily="34" charset="0"/>
                <a:cs typeface="Arial" panose="020B0604020202020204" pitchFamily="34" charset="0"/>
              </a:rPr>
              <a:t>A utiliser avec précaution. Cette aide est valable seulement lorsque les enfants ont déjà éprouvé de nombreux blocs.</a:t>
            </a:r>
          </a:p>
        </p:txBody>
      </p:sp>
    </p:spTree>
    <p:extLst>
      <p:ext uri="{BB962C8B-B14F-4D97-AF65-F5344CB8AC3E}">
        <p14:creationId xmlns:p14="http://schemas.microsoft.com/office/powerpoint/2010/main" val="3174031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1E9F48-3C58-487A-A107-BB5C0132A2C7}"/>
              </a:ext>
            </a:extLst>
          </p:cNvPr>
          <p:cNvSpPr>
            <a:spLocks noGrp="1"/>
          </p:cNvSpPr>
          <p:nvPr>
            <p:ph type="title"/>
          </p:nvPr>
        </p:nvSpPr>
        <p:spPr>
          <a:xfrm>
            <a:off x="683625" y="394252"/>
            <a:ext cx="10396882" cy="308113"/>
          </a:xfrm>
        </p:spPr>
        <p:txBody>
          <a:bodyPr>
            <a:normAutofit fontScale="90000"/>
          </a:bodyPr>
          <a:lstStyle/>
          <a:p>
            <a:br>
              <a:rPr lang="fr-FR" dirty="0"/>
            </a:br>
            <a:r>
              <a:rPr lang="fr-FR" dirty="0"/>
              <a:t>consignes pour les accompagnateurs</a:t>
            </a:r>
          </a:p>
        </p:txBody>
      </p:sp>
      <p:sp>
        <p:nvSpPr>
          <p:cNvPr id="3" name="Espace réservé du contenu 2">
            <a:extLst>
              <a:ext uri="{FF2B5EF4-FFF2-40B4-BE49-F238E27FC236}">
                <a16:creationId xmlns:a16="http://schemas.microsoft.com/office/drawing/2014/main" id="{DB2071D5-61C5-4F90-8E1E-BF8083420BEB}"/>
              </a:ext>
            </a:extLst>
          </p:cNvPr>
          <p:cNvSpPr>
            <a:spLocks noGrp="1"/>
          </p:cNvSpPr>
          <p:nvPr>
            <p:ph sz="quarter" idx="13"/>
          </p:nvPr>
        </p:nvSpPr>
        <p:spPr>
          <a:xfrm>
            <a:off x="683625" y="1514061"/>
            <a:ext cx="10394707" cy="3678307"/>
          </a:xfrm>
        </p:spPr>
        <p:txBody>
          <a:bodyPr>
            <a:normAutofit/>
          </a:bodyPr>
          <a:lstStyle/>
          <a:p>
            <a:pPr marL="0" indent="0">
              <a:buNone/>
            </a:pPr>
            <a:r>
              <a:rPr lang="fr-FR" b="1" dirty="0">
                <a:latin typeface="Arial" panose="020B0604020202020204" pitchFamily="34" charset="0"/>
                <a:cs typeface="Arial" panose="020B0604020202020204" pitchFamily="34" charset="0"/>
              </a:rPr>
              <a:t>La descente</a:t>
            </a:r>
          </a:p>
          <a:p>
            <a:r>
              <a:rPr lang="fr-FR" dirty="0">
                <a:latin typeface="Arial" panose="020B0604020202020204" pitchFamily="34" charset="0"/>
                <a:cs typeface="Arial" panose="020B0604020202020204" pitchFamily="34" charset="0"/>
              </a:rPr>
              <a:t>Veiller à ce que les enfants </a:t>
            </a:r>
            <a:r>
              <a:rPr lang="fr-FR" u="sng" dirty="0">
                <a:latin typeface="Arial" panose="020B0604020202020204" pitchFamily="34" charset="0"/>
                <a:cs typeface="Arial" panose="020B0604020202020204" pitchFamily="34" charset="0"/>
              </a:rPr>
              <a:t>ne sautent pas</a:t>
            </a:r>
            <a:r>
              <a:rPr lang="fr-FR" dirty="0">
                <a:latin typeface="Arial" panose="020B0604020202020204" pitchFamily="34" charset="0"/>
                <a:cs typeface="Arial" panose="020B0604020202020204" pitchFamily="34" charset="0"/>
              </a:rPr>
              <a:t> à la descente : apprendre la désescalade fait partie du jeu. </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Laisser néanmoins l’enfant libre de descendre de face ou de dos par rapport au rocher. Si nécessaire, parer comme à la montée. </a:t>
            </a:r>
          </a:p>
          <a:p>
            <a:r>
              <a:rPr lang="fr-FR" dirty="0">
                <a:latin typeface="Arial" panose="020B0604020202020204" pitchFamily="34" charset="0"/>
                <a:cs typeface="Arial" panose="020B0604020202020204" pitchFamily="34" charset="0"/>
              </a:rPr>
              <a:t>Avant de passer au rocher suivant, attendre que </a:t>
            </a:r>
            <a:r>
              <a:rPr lang="fr-FR" u="sng" dirty="0">
                <a:latin typeface="Arial" panose="020B0604020202020204" pitchFamily="34" charset="0"/>
                <a:cs typeface="Arial" panose="020B0604020202020204" pitchFamily="34" charset="0"/>
              </a:rPr>
              <a:t>tous les enfants</a:t>
            </a:r>
            <a:r>
              <a:rPr lang="fr-FR" dirty="0">
                <a:latin typeface="Arial" panose="020B0604020202020204" pitchFamily="34" charset="0"/>
                <a:cs typeface="Arial" panose="020B0604020202020204" pitchFamily="34" charset="0"/>
              </a:rPr>
              <a:t> aient grimpé. </a:t>
            </a:r>
          </a:p>
          <a:p>
            <a:pPr marL="0" indent="0">
              <a:buNone/>
            </a:pPr>
            <a:endParaRPr lang="fr-FR"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395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F55BD5-CE3D-4F8F-8B8B-FA2CBF558469}"/>
              </a:ext>
            </a:extLst>
          </p:cNvPr>
          <p:cNvSpPr>
            <a:spLocks noGrp="1"/>
          </p:cNvSpPr>
          <p:nvPr>
            <p:ph type="ctrTitle"/>
          </p:nvPr>
        </p:nvSpPr>
        <p:spPr>
          <a:xfrm rot="21420000">
            <a:off x="852028" y="750975"/>
            <a:ext cx="6421573" cy="1182235"/>
          </a:xfrm>
        </p:spPr>
        <p:txBody>
          <a:bodyPr>
            <a:normAutofit fontScale="90000"/>
          </a:bodyPr>
          <a:lstStyle/>
          <a:p>
            <a:r>
              <a:rPr lang="fr-FR" dirty="0"/>
              <a:t>Bonne grimpe</a:t>
            </a:r>
          </a:p>
        </p:txBody>
      </p:sp>
      <p:pic>
        <p:nvPicPr>
          <p:cNvPr id="5" name="Image 4">
            <a:extLst>
              <a:ext uri="{FF2B5EF4-FFF2-40B4-BE49-F238E27FC236}">
                <a16:creationId xmlns:a16="http://schemas.microsoft.com/office/drawing/2014/main" id="{F7BFFCF3-33B3-41F0-A99B-4B2A241EA163}"/>
              </a:ext>
            </a:extLst>
          </p:cNvPr>
          <p:cNvPicPr>
            <a:picLocks noChangeAspect="1"/>
          </p:cNvPicPr>
          <p:nvPr/>
        </p:nvPicPr>
        <p:blipFill>
          <a:blip r:embed="rId2"/>
          <a:stretch>
            <a:fillRect/>
          </a:stretch>
        </p:blipFill>
        <p:spPr>
          <a:xfrm>
            <a:off x="3286539" y="1897221"/>
            <a:ext cx="6811617" cy="3063558"/>
          </a:xfrm>
          <a:prstGeom prst="rect">
            <a:avLst/>
          </a:prstGeom>
        </p:spPr>
      </p:pic>
    </p:spTree>
    <p:extLst>
      <p:ext uri="{BB962C8B-B14F-4D97-AF65-F5344CB8AC3E}">
        <p14:creationId xmlns:p14="http://schemas.microsoft.com/office/powerpoint/2010/main" val="764867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45DAD2-5B2E-4147-B1F0-9B33A4F6286F}"/>
              </a:ext>
            </a:extLst>
          </p:cNvPr>
          <p:cNvSpPr>
            <a:spLocks noGrp="1"/>
          </p:cNvSpPr>
          <p:nvPr>
            <p:ph type="title"/>
          </p:nvPr>
        </p:nvSpPr>
        <p:spPr/>
        <p:txBody>
          <a:bodyPr/>
          <a:lstStyle/>
          <a:p>
            <a:r>
              <a:rPr lang="fr-FR" dirty="0"/>
              <a:t>Le site: forêt des grands </a:t>
            </a:r>
            <a:r>
              <a:rPr lang="fr-FR" dirty="0" err="1"/>
              <a:t>avaux</a:t>
            </a:r>
            <a:endParaRPr lang="fr-FR" dirty="0"/>
          </a:p>
        </p:txBody>
      </p:sp>
      <p:pic>
        <p:nvPicPr>
          <p:cNvPr id="4" name="Espace réservé du contenu 3" descr="La flore remarquable des platières Natura 2000 de l'Essonne ~ FontaineBleau  Passion">
            <a:extLst>
              <a:ext uri="{FF2B5EF4-FFF2-40B4-BE49-F238E27FC236}">
                <a16:creationId xmlns:a16="http://schemas.microsoft.com/office/drawing/2014/main" id="{F2BBAF5B-D5C9-4DBB-8088-CC05534C2C63}"/>
              </a:ext>
            </a:extLst>
          </p:cNvPr>
          <p:cNvPicPr>
            <a:picLocks noGrp="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535467" y="1696278"/>
            <a:ext cx="5542272" cy="3678997"/>
          </a:xfrm>
          <a:prstGeom prst="rect">
            <a:avLst/>
          </a:prstGeom>
          <a:noFill/>
          <a:ln>
            <a:noFill/>
          </a:ln>
        </p:spPr>
      </p:pic>
    </p:spTree>
    <p:extLst>
      <p:ext uri="{BB962C8B-B14F-4D97-AF65-F5344CB8AC3E}">
        <p14:creationId xmlns:p14="http://schemas.microsoft.com/office/powerpoint/2010/main" val="201134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B09C6E-7EC8-4BD3-B408-6B280559BA50}"/>
              </a:ext>
            </a:extLst>
          </p:cNvPr>
          <p:cNvSpPr>
            <a:spLocks noGrp="1"/>
          </p:cNvSpPr>
          <p:nvPr>
            <p:ph type="title"/>
          </p:nvPr>
        </p:nvSpPr>
        <p:spPr>
          <a:xfrm>
            <a:off x="685800" y="195470"/>
            <a:ext cx="10396882" cy="1151965"/>
          </a:xfrm>
        </p:spPr>
        <p:txBody>
          <a:bodyPr>
            <a:normAutofit/>
          </a:bodyPr>
          <a:lstStyle/>
          <a:p>
            <a:r>
              <a:rPr lang="fr-FR" dirty="0"/>
              <a:t>taux d’encadrement règlementaire</a:t>
            </a:r>
          </a:p>
        </p:txBody>
      </p:sp>
      <p:pic>
        <p:nvPicPr>
          <p:cNvPr id="5" name="Espace réservé du contenu 4">
            <a:extLst>
              <a:ext uri="{FF2B5EF4-FFF2-40B4-BE49-F238E27FC236}">
                <a16:creationId xmlns:a16="http://schemas.microsoft.com/office/drawing/2014/main" id="{EC591EE7-BAF2-41C0-9C2E-62B3069998A4}"/>
              </a:ext>
            </a:extLst>
          </p:cNvPr>
          <p:cNvPicPr>
            <a:picLocks noGrp="1" noChangeAspect="1"/>
          </p:cNvPicPr>
          <p:nvPr>
            <p:ph sz="quarter" idx="13"/>
          </p:nvPr>
        </p:nvPicPr>
        <p:blipFill>
          <a:blip r:embed="rId2"/>
          <a:stretch>
            <a:fillRect/>
          </a:stretch>
        </p:blipFill>
        <p:spPr>
          <a:xfrm>
            <a:off x="2019745" y="1206500"/>
            <a:ext cx="7727059" cy="4168775"/>
          </a:xfrm>
        </p:spPr>
      </p:pic>
    </p:spTree>
    <p:extLst>
      <p:ext uri="{BB962C8B-B14F-4D97-AF65-F5344CB8AC3E}">
        <p14:creationId xmlns:p14="http://schemas.microsoft.com/office/powerpoint/2010/main" val="2279456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12E8EE-43A6-4BF4-AF2C-FFC46DB6884C}"/>
              </a:ext>
            </a:extLst>
          </p:cNvPr>
          <p:cNvSpPr>
            <a:spLocks noGrp="1"/>
          </p:cNvSpPr>
          <p:nvPr>
            <p:ph type="title"/>
          </p:nvPr>
        </p:nvSpPr>
        <p:spPr/>
        <p:txBody>
          <a:bodyPr/>
          <a:lstStyle/>
          <a:p>
            <a:r>
              <a:rPr lang="fr-FR" dirty="0"/>
              <a:t>Taux d’encadrement recommandé</a:t>
            </a:r>
          </a:p>
        </p:txBody>
      </p:sp>
      <p:sp>
        <p:nvSpPr>
          <p:cNvPr id="3" name="Espace réservé du contenu 2">
            <a:extLst>
              <a:ext uri="{FF2B5EF4-FFF2-40B4-BE49-F238E27FC236}">
                <a16:creationId xmlns:a16="http://schemas.microsoft.com/office/drawing/2014/main" id="{6C87CDA1-69B1-419E-8F81-1C9264B4FA42}"/>
              </a:ext>
            </a:extLst>
          </p:cNvPr>
          <p:cNvSpPr>
            <a:spLocks noGrp="1"/>
          </p:cNvSpPr>
          <p:nvPr>
            <p:ph sz="quarter" idx="13"/>
          </p:nvPr>
        </p:nvSpPr>
        <p:spPr/>
        <p:txBody>
          <a:bodyPr>
            <a:normAutofit/>
          </a:bodyPr>
          <a:lstStyle/>
          <a:p>
            <a:r>
              <a:rPr lang="fr-FR" dirty="0">
                <a:latin typeface="Arial" panose="020B0604020202020204" pitchFamily="34" charset="0"/>
                <a:cs typeface="Arial" panose="020B0604020202020204" pitchFamily="34" charset="0"/>
              </a:rPr>
              <a:t>En maternelle : pour les petites sections, 2 adultes par groupe de 6 enfants (un adulte pour la montée et un autre pour la descente) !</a:t>
            </a:r>
          </a:p>
          <a:p>
            <a:r>
              <a:rPr lang="fr-FR" dirty="0">
                <a:latin typeface="Arial" panose="020B0604020202020204" pitchFamily="34" charset="0"/>
                <a:cs typeface="Arial" panose="020B0604020202020204" pitchFamily="34" charset="0"/>
              </a:rPr>
              <a:t>En élémentaire : 6 élèves max. par adulte (permet de faire grimper les élèves en groupes restreints , ce qui réduit le temps d’attente).</a:t>
            </a:r>
          </a:p>
          <a:p>
            <a:r>
              <a:rPr lang="fr-FR" dirty="0">
                <a:latin typeface="Arial" panose="020B0604020202020204" pitchFamily="34" charset="0"/>
                <a:cs typeface="Arial" panose="020B0604020202020204" pitchFamily="34" charset="0"/>
              </a:rPr>
              <a:t>il serait souhaitable que l’enseignant de la classe n’ait pas la responsabilité d’un groupe afin de pouvoir circuler de groupe en groupe.</a:t>
            </a:r>
          </a:p>
        </p:txBody>
      </p:sp>
    </p:spTree>
    <p:extLst>
      <p:ext uri="{BB962C8B-B14F-4D97-AF65-F5344CB8AC3E}">
        <p14:creationId xmlns:p14="http://schemas.microsoft.com/office/powerpoint/2010/main" val="1691169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6E00F4-534C-43E8-B633-476C450E69BA}"/>
              </a:ext>
            </a:extLst>
          </p:cNvPr>
          <p:cNvSpPr>
            <a:spLocks noGrp="1"/>
          </p:cNvSpPr>
          <p:nvPr>
            <p:ph type="title"/>
          </p:nvPr>
        </p:nvSpPr>
        <p:spPr>
          <a:xfrm>
            <a:off x="685800" y="274983"/>
            <a:ext cx="10396882" cy="559904"/>
          </a:xfrm>
        </p:spPr>
        <p:txBody>
          <a:bodyPr>
            <a:normAutofit fontScale="90000"/>
          </a:bodyPr>
          <a:lstStyle/>
          <a:p>
            <a:r>
              <a:rPr lang="fr-FR" dirty="0"/>
              <a:t>A ne pas oublier</a:t>
            </a:r>
          </a:p>
        </p:txBody>
      </p:sp>
      <p:sp>
        <p:nvSpPr>
          <p:cNvPr id="3" name="Espace réservé du contenu 2">
            <a:extLst>
              <a:ext uri="{FF2B5EF4-FFF2-40B4-BE49-F238E27FC236}">
                <a16:creationId xmlns:a16="http://schemas.microsoft.com/office/drawing/2014/main" id="{A3F09442-6F22-4FD9-9186-C006F3B917F0}"/>
              </a:ext>
            </a:extLst>
          </p:cNvPr>
          <p:cNvSpPr>
            <a:spLocks noGrp="1"/>
          </p:cNvSpPr>
          <p:nvPr>
            <p:ph sz="quarter" idx="13"/>
          </p:nvPr>
        </p:nvSpPr>
        <p:spPr>
          <a:xfrm>
            <a:off x="685800" y="1307678"/>
            <a:ext cx="10394707" cy="4231731"/>
          </a:xfrm>
        </p:spPr>
        <p:txBody>
          <a:bodyPr>
            <a:noAutofit/>
          </a:bodyPr>
          <a:lstStyle/>
          <a:p>
            <a:r>
              <a:rPr lang="fr-FR" sz="1600" dirty="0">
                <a:latin typeface="Arial" panose="020B0604020202020204" pitchFamily="34" charset="0"/>
                <a:cs typeface="Arial" panose="020B0604020202020204" pitchFamily="34" charset="0"/>
              </a:rPr>
              <a:t>Apporter les fiches de renseignement de chaque élève.</a:t>
            </a:r>
          </a:p>
          <a:p>
            <a:r>
              <a:rPr lang="fr-FR" sz="1600" dirty="0">
                <a:latin typeface="Arial" panose="020B0604020202020204" pitchFamily="34" charset="0"/>
                <a:cs typeface="Arial" panose="020B0604020202020204" pitchFamily="34" charset="0"/>
              </a:rPr>
              <a:t>Se munir d’une trousse de secours* et d’un portable </a:t>
            </a:r>
            <a:r>
              <a:rPr lang="fr-FR" sz="1400" dirty="0">
                <a:latin typeface="Arial" panose="020B0604020202020204" pitchFamily="34" charset="0"/>
                <a:cs typeface="Arial" panose="020B0604020202020204" pitchFamily="34" charset="0"/>
              </a:rPr>
              <a:t>(numéros d’urgence : le 15 ou 112)</a:t>
            </a:r>
            <a:r>
              <a:rPr lang="fr-FR" sz="1600" dirty="0">
                <a:latin typeface="Arial" panose="020B0604020202020204" pitchFamily="34" charset="0"/>
                <a:cs typeface="Arial" panose="020B0604020202020204" pitchFamily="34" charset="0"/>
              </a:rPr>
              <a:t>.</a:t>
            </a:r>
          </a:p>
          <a:p>
            <a:r>
              <a:rPr lang="fr-FR" sz="1600" dirty="0">
                <a:latin typeface="Arial" panose="020B0604020202020204" pitchFamily="34" charset="0"/>
                <a:cs typeface="Arial" panose="020B0604020202020204" pitchFamily="34" charset="0"/>
              </a:rPr>
              <a:t> Prévoir, pour les élèves, la boisson (eau de préférence)</a:t>
            </a:r>
          </a:p>
          <a:p>
            <a:r>
              <a:rPr lang="fr-FR" sz="1600" dirty="0">
                <a:latin typeface="Arial" panose="020B0604020202020204" pitchFamily="34" charset="0"/>
                <a:cs typeface="Arial" panose="020B0604020202020204" pitchFamily="34" charset="0"/>
              </a:rPr>
              <a:t>Déterminer un lieu de rassemblement où déposer ses affaires et décider de l’heure de fin d’activité avant que les groupes ne se dispersent. Prévoir également un signal de regroupement immédiat (en cas d’urgence).</a:t>
            </a:r>
          </a:p>
          <a:p>
            <a:r>
              <a:rPr lang="fr-FR" sz="1600" dirty="0">
                <a:latin typeface="Arial" panose="020B0604020202020204" pitchFamily="34" charset="0"/>
                <a:cs typeface="Arial" panose="020B0604020202020204" pitchFamily="34" charset="0"/>
              </a:rPr>
              <a:t>Rappeler  les consignes à respecter, puis répartir les groupes le long du circuit à quelques numéros d’écart. Chaque groupe commence ainsi par un numéro différent, ce qui permet aux enfants d’éviter une trop longue attente.</a:t>
            </a:r>
          </a:p>
          <a:p>
            <a:r>
              <a:rPr lang="fr-FR" sz="1600" dirty="0">
                <a:latin typeface="Arial" panose="020B0604020202020204" pitchFamily="34" charset="0"/>
                <a:cs typeface="Arial" panose="020B0604020202020204" pitchFamily="34" charset="0"/>
              </a:rPr>
              <a:t>Annuler l’activité si les conditions de sécurité ne peuvent pas être respectées, par ex mauvaises  conditions climatiques (pluie, rochers humides ou givrés), site dégradé (débris de verre … ), etc.</a:t>
            </a:r>
          </a:p>
          <a:p>
            <a:pPr marL="0" indent="0">
              <a:buNone/>
            </a:pPr>
            <a:r>
              <a:rPr lang="fr-FR" sz="1600" dirty="0">
                <a:latin typeface="Arial" panose="020B0604020202020204" pitchFamily="34" charset="0"/>
                <a:cs typeface="Arial" panose="020B0604020202020204" pitchFamily="34" charset="0"/>
              </a:rPr>
              <a:t>* </a:t>
            </a:r>
            <a:r>
              <a:rPr lang="fr-FR" sz="800" dirty="0">
                <a:latin typeface="Arial" panose="020B0604020202020204" pitchFamily="34" charset="0"/>
                <a:cs typeface="Arial" panose="020B0604020202020204" pitchFamily="34" charset="0"/>
              </a:rPr>
              <a:t>AVEC PINCE A EPILER</a:t>
            </a:r>
          </a:p>
          <a:p>
            <a:endParaRPr lang="fr-F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879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846F6C-552B-465B-946A-F3EAE6D1644E}"/>
              </a:ext>
            </a:extLst>
          </p:cNvPr>
          <p:cNvSpPr>
            <a:spLocks noGrp="1"/>
          </p:cNvSpPr>
          <p:nvPr>
            <p:ph type="title"/>
          </p:nvPr>
        </p:nvSpPr>
        <p:spPr/>
        <p:txBody>
          <a:bodyPr/>
          <a:lstStyle/>
          <a:p>
            <a:r>
              <a:rPr lang="fr-FR" dirty="0"/>
              <a:t>Equipement conseillé</a:t>
            </a:r>
          </a:p>
        </p:txBody>
      </p:sp>
      <p:sp>
        <p:nvSpPr>
          <p:cNvPr id="3" name="Espace réservé du contenu 2">
            <a:extLst>
              <a:ext uri="{FF2B5EF4-FFF2-40B4-BE49-F238E27FC236}">
                <a16:creationId xmlns:a16="http://schemas.microsoft.com/office/drawing/2014/main" id="{B20BEFE3-3125-40D1-B38F-2DBAD0E23EB9}"/>
              </a:ext>
            </a:extLst>
          </p:cNvPr>
          <p:cNvSpPr>
            <a:spLocks noGrp="1"/>
          </p:cNvSpPr>
          <p:nvPr>
            <p:ph sz="quarter" idx="13"/>
          </p:nvPr>
        </p:nvSpPr>
        <p:spPr/>
        <p:txBody>
          <a:bodyPr>
            <a:normAutofit fontScale="77500" lnSpcReduction="20000"/>
          </a:bodyPr>
          <a:lstStyle/>
          <a:p>
            <a:r>
              <a:rPr lang="fr-FR" b="1" dirty="0">
                <a:latin typeface="Arial" panose="020B0604020202020204" pitchFamily="34" charset="0"/>
                <a:cs typeface="Arial" panose="020B0604020202020204" pitchFamily="34" charset="0"/>
              </a:rPr>
              <a:t>Pour chaque élève </a:t>
            </a:r>
            <a:r>
              <a:rPr lang="fr-FR" dirty="0">
                <a:latin typeface="Arial" panose="020B0604020202020204" pitchFamily="34" charset="0"/>
                <a:cs typeface="Arial" panose="020B0604020202020204" pitchFamily="34" charset="0"/>
              </a:rPr>
              <a:t>: Un vêtement usagé ou peu fragile qui protège les genoux et des chaussures maintenant bien le pied (type basket ou chaussure légère de randonnée; éviter les semelles lisses).</a:t>
            </a:r>
          </a:p>
          <a:p>
            <a:r>
              <a:rPr lang="fr-FR" b="1" dirty="0">
                <a:latin typeface="Arial" panose="020B0604020202020204" pitchFamily="34" charset="0"/>
                <a:cs typeface="Arial" panose="020B0604020202020204" pitchFamily="34" charset="0"/>
              </a:rPr>
              <a:t>Pour chaque groupe </a:t>
            </a:r>
            <a:r>
              <a:rPr lang="fr-FR" dirty="0">
                <a:latin typeface="Arial" panose="020B0604020202020204" pitchFamily="34" charset="0"/>
                <a:cs typeface="Arial" panose="020B0604020202020204" pitchFamily="34" charset="0"/>
              </a:rPr>
              <a:t>: un chiffon et/ou un bout de moquette pour s’essuyer les chaussures au pied du rocher. Ceci permet une meilleure adhérence pour l’élève qui grimpe et évite de rendre à terme les rochers glissants, (le sable est très abrasif).</a:t>
            </a:r>
          </a:p>
          <a:p>
            <a:r>
              <a:rPr lang="fr-FR" dirty="0">
                <a:latin typeface="Arial" panose="020B0604020202020204" pitchFamily="34" charset="0"/>
                <a:cs typeface="Arial" panose="020B0604020202020204" pitchFamily="34" charset="0"/>
              </a:rPr>
              <a:t> </a:t>
            </a:r>
            <a:r>
              <a:rPr lang="fr-FR" b="1" dirty="0">
                <a:latin typeface="Arial" panose="020B0604020202020204" pitchFamily="34" charset="0"/>
                <a:cs typeface="Arial" panose="020B0604020202020204" pitchFamily="34" charset="0"/>
              </a:rPr>
              <a:t>Pour chaque classe </a:t>
            </a:r>
            <a:r>
              <a:rPr lang="fr-FR" dirty="0">
                <a:latin typeface="Arial" panose="020B0604020202020204" pitchFamily="34" charset="0"/>
                <a:cs typeface="Arial" panose="020B0604020202020204" pitchFamily="34" charset="0"/>
              </a:rPr>
              <a:t>: Les éventuel déchets du déjeuner doivent être rapportés par chaque enfant. Eviter les sacs poubelles collectifs sauf si ils sont organises pour le tri </a:t>
            </a:r>
            <a:r>
              <a:rPr lang="fr-FR" dirty="0" err="1">
                <a:latin typeface="Arial" panose="020B0604020202020204" pitchFamily="34" charset="0"/>
                <a:cs typeface="Arial" panose="020B0604020202020204" pitchFamily="34" charset="0"/>
              </a:rPr>
              <a:t>selectif</a:t>
            </a:r>
            <a:r>
              <a:rPr lang="fr-FR" dirty="0">
                <a:latin typeface="Arial" panose="020B0604020202020204" pitchFamily="34" charset="0"/>
                <a:cs typeface="Arial" panose="020B0604020202020204" pitchFamily="34" charset="0"/>
              </a:rPr>
              <a:t> et déposer dans la borne correspondante ou  a l’ </a:t>
            </a:r>
            <a:r>
              <a:rPr lang="fr-FR" dirty="0" err="1">
                <a:latin typeface="Arial" panose="020B0604020202020204" pitchFamily="34" charset="0"/>
                <a:cs typeface="Arial" panose="020B0604020202020204" pitchFamily="34" charset="0"/>
              </a:rPr>
              <a:t>ecole</a:t>
            </a:r>
            <a:r>
              <a:rPr lang="fr-FR" dirty="0">
                <a:latin typeface="Arial" panose="020B0604020202020204" pitchFamily="34" charset="0"/>
                <a:cs typeface="Arial" panose="020B0604020202020204" pitchFamily="34" charset="0"/>
              </a:rPr>
              <a:t> . </a:t>
            </a:r>
          </a:p>
          <a:p>
            <a:r>
              <a:rPr lang="fr-FR" dirty="0">
                <a:latin typeface="Arial" panose="020B0604020202020204" pitchFamily="34" charset="0"/>
                <a:cs typeface="Arial" panose="020B0604020202020204" pitchFamily="34" charset="0"/>
              </a:rPr>
              <a:t>Afin de maintenir la propreté du site, ces sacs seront rapportés à l’école.</a:t>
            </a:r>
          </a:p>
        </p:txBody>
      </p:sp>
    </p:spTree>
    <p:extLst>
      <p:ext uri="{BB962C8B-B14F-4D97-AF65-F5344CB8AC3E}">
        <p14:creationId xmlns:p14="http://schemas.microsoft.com/office/powerpoint/2010/main" val="2656130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A9749E-BBFE-4A31-AB9D-13E6576E0F85}"/>
              </a:ext>
            </a:extLst>
          </p:cNvPr>
          <p:cNvSpPr>
            <a:spLocks noGrp="1"/>
          </p:cNvSpPr>
          <p:nvPr>
            <p:ph type="title"/>
          </p:nvPr>
        </p:nvSpPr>
        <p:spPr>
          <a:xfrm>
            <a:off x="499757" y="425003"/>
            <a:ext cx="5804452" cy="797615"/>
          </a:xfrm>
        </p:spPr>
        <p:txBody>
          <a:bodyPr>
            <a:normAutofit fontScale="90000"/>
          </a:bodyPr>
          <a:lstStyle/>
          <a:p>
            <a:r>
              <a:rPr lang="fr-FR" dirty="0"/>
              <a:t>Les parcours: </a:t>
            </a:r>
            <a:r>
              <a:rPr lang="fr-FR" sz="3600" dirty="0"/>
              <a:t>se repérer</a:t>
            </a:r>
          </a:p>
        </p:txBody>
      </p:sp>
      <p:pic>
        <p:nvPicPr>
          <p:cNvPr id="3" name="Espace réservé du contenu 2"/>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928834" y="425003"/>
            <a:ext cx="3675720" cy="4892451"/>
          </a:xfr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3986" y="1423786"/>
            <a:ext cx="2655597" cy="3653004"/>
          </a:xfrm>
          <a:prstGeom prst="rect">
            <a:avLst/>
          </a:prstGeom>
        </p:spPr>
      </p:pic>
    </p:spTree>
    <p:extLst>
      <p:ext uri="{BB962C8B-B14F-4D97-AF65-F5344CB8AC3E}">
        <p14:creationId xmlns:p14="http://schemas.microsoft.com/office/powerpoint/2010/main" val="200264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9891" y="183523"/>
            <a:ext cx="10396882" cy="872545"/>
          </a:xfrm>
        </p:spPr>
        <p:txBody>
          <a:bodyPr/>
          <a:lstStyle/>
          <a:p>
            <a:r>
              <a:rPr lang="fr-FR" dirty="0"/>
              <a:t>Le rocher à grimper</a:t>
            </a:r>
          </a:p>
        </p:txBody>
      </p:sp>
      <p:pic>
        <p:nvPicPr>
          <p:cNvPr id="4" name="Espace réservé du contenu 3"/>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23831" r="24131"/>
          <a:stretch/>
        </p:blipFill>
        <p:spPr>
          <a:xfrm rot="5400000">
            <a:off x="195988" y="1355090"/>
            <a:ext cx="4082603" cy="3407289"/>
          </a:xfrm>
        </p:spPr>
      </p:pic>
      <p:sp>
        <p:nvSpPr>
          <p:cNvPr id="5" name="ZoneTexte 4"/>
          <p:cNvSpPr txBox="1"/>
          <p:nvPr/>
        </p:nvSpPr>
        <p:spPr>
          <a:xfrm>
            <a:off x="145373" y="5185825"/>
            <a:ext cx="5195653" cy="369332"/>
          </a:xfrm>
          <a:prstGeom prst="rect">
            <a:avLst/>
          </a:prstGeom>
          <a:noFill/>
          <a:ln w="28575">
            <a:solidFill>
              <a:srgbClr val="FFC000"/>
            </a:solidFill>
          </a:ln>
        </p:spPr>
        <p:txBody>
          <a:bodyPr wrap="none" rtlCol="0">
            <a:spAutoFit/>
          </a:bodyPr>
          <a:lstStyle/>
          <a:p>
            <a:r>
              <a:rPr lang="fr-FR" dirty="0"/>
              <a:t>Chaque rocher à grimper est identifié par un numéro</a:t>
            </a:r>
          </a:p>
        </p:txBody>
      </p:sp>
      <p:cxnSp>
        <p:nvCxnSpPr>
          <p:cNvPr id="7" name="Connecteur droit avec flèche 6"/>
          <p:cNvCxnSpPr/>
          <p:nvPr/>
        </p:nvCxnSpPr>
        <p:spPr>
          <a:xfrm flipH="1" flipV="1">
            <a:off x="2305318" y="3116687"/>
            <a:ext cx="734096" cy="206913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p:nvPicPr>
        <p:blipFill rotWithShape="1">
          <a:blip r:embed="rId3">
            <a:extLst>
              <a:ext uri="{28A0092B-C50C-407E-A947-70E740481C1C}">
                <a14:useLocalDpi xmlns:a14="http://schemas.microsoft.com/office/drawing/2010/main" val="0"/>
              </a:ext>
            </a:extLst>
          </a:blip>
          <a:srcRect l="57191" t="26294" r="17289" b="48141"/>
          <a:stretch/>
        </p:blipFill>
        <p:spPr>
          <a:xfrm>
            <a:off x="5341026" y="2151528"/>
            <a:ext cx="5658914" cy="2551057"/>
          </a:xfrm>
          <a:prstGeom prst="rect">
            <a:avLst/>
          </a:prstGeom>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589" y="376517"/>
            <a:ext cx="3645649" cy="1640542"/>
          </a:xfrm>
          <a:prstGeom prst="rect">
            <a:avLst/>
          </a:prstGeom>
        </p:spPr>
      </p:pic>
      <p:sp>
        <p:nvSpPr>
          <p:cNvPr id="12" name="ZoneTexte 11"/>
          <p:cNvSpPr txBox="1"/>
          <p:nvPr/>
        </p:nvSpPr>
        <p:spPr>
          <a:xfrm>
            <a:off x="5674659" y="5001159"/>
            <a:ext cx="5707012" cy="369332"/>
          </a:xfrm>
          <a:prstGeom prst="rect">
            <a:avLst/>
          </a:prstGeom>
          <a:noFill/>
          <a:ln w="28575">
            <a:solidFill>
              <a:srgbClr val="FFC000"/>
            </a:solidFill>
          </a:ln>
        </p:spPr>
        <p:txBody>
          <a:bodyPr wrap="none" rtlCol="0">
            <a:spAutoFit/>
          </a:bodyPr>
          <a:lstStyle/>
          <a:p>
            <a:r>
              <a:rPr lang="fr-FR" dirty="0"/>
              <a:t>Il peut y avoir plusieurs zones de grimpe sur un même bloc</a:t>
            </a:r>
          </a:p>
        </p:txBody>
      </p:sp>
      <p:cxnSp>
        <p:nvCxnSpPr>
          <p:cNvPr id="14" name="Connecteur droit avec flèche 13"/>
          <p:cNvCxnSpPr/>
          <p:nvPr/>
        </p:nvCxnSpPr>
        <p:spPr>
          <a:xfrm flipH="1" flipV="1">
            <a:off x="6642847" y="3240741"/>
            <a:ext cx="2366682" cy="176041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V="1">
            <a:off x="9009529" y="3671047"/>
            <a:ext cx="1277471" cy="133011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239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685800"/>
            <a:ext cx="9849117" cy="473299"/>
          </a:xfrm>
        </p:spPr>
        <p:txBody>
          <a:bodyPr>
            <a:normAutofit fontScale="90000"/>
          </a:bodyPr>
          <a:lstStyle/>
          <a:p>
            <a:r>
              <a:rPr lang="fr-FR" dirty="0"/>
              <a:t>D’un rocher à l’autre…</a:t>
            </a:r>
          </a:p>
        </p:txBody>
      </p:sp>
      <p:pic>
        <p:nvPicPr>
          <p:cNvPr id="6" name="Espace réservé du contenu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6047792" y="1760439"/>
            <a:ext cx="5157897" cy="2319789"/>
          </a:xfrm>
        </p:spPr>
      </p:pic>
      <p:sp>
        <p:nvSpPr>
          <p:cNvPr id="7" name="ZoneTexte 6"/>
          <p:cNvSpPr txBox="1"/>
          <p:nvPr/>
        </p:nvSpPr>
        <p:spPr>
          <a:xfrm>
            <a:off x="3837904" y="1673058"/>
            <a:ext cx="3451538" cy="646331"/>
          </a:xfrm>
          <a:prstGeom prst="rect">
            <a:avLst/>
          </a:prstGeom>
          <a:noFill/>
          <a:ln w="28575">
            <a:solidFill>
              <a:srgbClr val="FFC000"/>
            </a:solidFill>
          </a:ln>
        </p:spPr>
        <p:txBody>
          <a:bodyPr wrap="square" rtlCol="0">
            <a:spAutoFit/>
          </a:bodyPr>
          <a:lstStyle/>
          <a:p>
            <a:r>
              <a:rPr lang="fr-FR" dirty="0"/>
              <a:t>Suivre le fléchage correspondant à la couleur du parcours.</a:t>
            </a:r>
          </a:p>
        </p:txBody>
      </p:sp>
      <p:cxnSp>
        <p:nvCxnSpPr>
          <p:cNvPr id="10" name="Connecteur droit avec flèche 9"/>
          <p:cNvCxnSpPr/>
          <p:nvPr/>
        </p:nvCxnSpPr>
        <p:spPr>
          <a:xfrm>
            <a:off x="5164428" y="2319389"/>
            <a:ext cx="2910626" cy="118366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30499" r="18310"/>
          <a:stretch/>
        </p:blipFill>
        <p:spPr>
          <a:xfrm rot="5400000">
            <a:off x="-37089" y="1566776"/>
            <a:ext cx="3973577" cy="3493073"/>
          </a:xfrm>
          <a:prstGeom prst="rect">
            <a:avLst/>
          </a:prstGeom>
        </p:spPr>
      </p:pic>
      <p:cxnSp>
        <p:nvCxnSpPr>
          <p:cNvPr id="15" name="Connecteur droit avec flèche 14"/>
          <p:cNvCxnSpPr/>
          <p:nvPr/>
        </p:nvCxnSpPr>
        <p:spPr>
          <a:xfrm flipV="1">
            <a:off x="862885" y="2717442"/>
            <a:ext cx="1584101" cy="176440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H="1">
            <a:off x="643945" y="2627290"/>
            <a:ext cx="1803041" cy="9015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62010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rand événement">
  <a:themeElements>
    <a:clrScheme name="Main Event">
      <a:dk1>
        <a:sysClr val="windowText" lastClr="000000"/>
      </a:dk1>
      <a:lt1>
        <a:sysClr val="window" lastClr="FFFFFF"/>
      </a:lt1>
      <a:dk2>
        <a:srgbClr val="424242"/>
      </a:dk2>
      <a:lt2>
        <a:srgbClr val="C8C8C8"/>
      </a:lt2>
      <a:accent1>
        <a:srgbClr val="EE8011"/>
      </a:accent1>
      <a:accent2>
        <a:srgbClr val="CEC079"/>
      </a:accent2>
      <a:accent3>
        <a:srgbClr val="93A569"/>
      </a:accent3>
      <a:accent4>
        <a:srgbClr val="69A58B"/>
      </a:accent4>
      <a:accent5>
        <a:srgbClr val="6DAABD"/>
      </a:accent5>
      <a:accent6>
        <a:srgbClr val="B24A4B"/>
      </a:accent6>
      <a:hlink>
        <a:srgbClr val="EE8E11"/>
      </a:hlink>
      <a:folHlink>
        <a:srgbClr val="BFAE7F"/>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686B1E04-F35C-4AB5-985D-0C358CA11055}"/>
    </a:ext>
  </a:extLst>
</a:theme>
</file>

<file path=docProps/app.xml><?xml version="1.0" encoding="utf-8"?>
<Properties xmlns="http://schemas.openxmlformats.org/officeDocument/2006/extended-properties" xmlns:vt="http://schemas.openxmlformats.org/officeDocument/2006/docPropsVTypes">
  <Template>TM04033927[[fn=Grand événement]]</Template>
  <TotalTime>0</TotalTime>
  <Words>910</Words>
  <Application>Microsoft Office PowerPoint</Application>
  <PresentationFormat>Grand écran</PresentationFormat>
  <Paragraphs>50</Paragraphs>
  <Slides>15</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15</vt:i4>
      </vt:variant>
    </vt:vector>
  </HeadingPairs>
  <TitlesOfParts>
    <vt:vector size="18" baseType="lpstr">
      <vt:lpstr>Arial</vt:lpstr>
      <vt:lpstr>Impact</vt:lpstr>
      <vt:lpstr>Grand événement</vt:lpstr>
      <vt:lpstr>Agrément  pour sortie escalade</vt:lpstr>
      <vt:lpstr>Le site: forêt des grands avaux</vt:lpstr>
      <vt:lpstr>taux d’encadrement règlementaire</vt:lpstr>
      <vt:lpstr>Taux d’encadrement recommandé</vt:lpstr>
      <vt:lpstr>A ne pas oublier</vt:lpstr>
      <vt:lpstr>Equipement conseillé</vt:lpstr>
      <vt:lpstr>Les parcours: se repérer</vt:lpstr>
      <vt:lpstr>Le rocher à grimper</vt:lpstr>
      <vt:lpstr>D’un rocher à l’autre…</vt:lpstr>
      <vt:lpstr>Quelques règles de sécurité générales</vt:lpstr>
      <vt:lpstr> consignes pour les accompagnateurs</vt:lpstr>
      <vt:lpstr> consignes pour les accompagnateurs</vt:lpstr>
      <vt:lpstr>Aide possible </vt:lpstr>
      <vt:lpstr> consignes pour les accompagnateurs</vt:lpstr>
      <vt:lpstr>Bonne grimpe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Agrément  pour sortie escalade</dc:title>
  <dc:creator>Nathalie Gallet</dc:creator>
  <cp:lastModifiedBy>Nicolas Nowicki</cp:lastModifiedBy>
  <cp:revision>23</cp:revision>
  <dcterms:created xsi:type="dcterms:W3CDTF">2022-09-17T15:29:14Z</dcterms:created>
  <dcterms:modified xsi:type="dcterms:W3CDTF">2022-09-21T08:56:34Z</dcterms:modified>
</cp:coreProperties>
</file>